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1083" r:id="rId2"/>
    <p:sldId id="1091" r:id="rId3"/>
    <p:sldId id="1093" r:id="rId4"/>
    <p:sldId id="1117" r:id="rId5"/>
    <p:sldId id="1123" r:id="rId6"/>
    <p:sldId id="1119" r:id="rId7"/>
    <p:sldId id="1092" r:id="rId8"/>
    <p:sldId id="1102" r:id="rId9"/>
    <p:sldId id="1101" r:id="rId10"/>
    <p:sldId id="1103" r:id="rId11"/>
    <p:sldId id="1118" r:id="rId12"/>
    <p:sldId id="1100" r:id="rId13"/>
    <p:sldId id="1094" r:id="rId14"/>
    <p:sldId id="1104" r:id="rId15"/>
    <p:sldId id="1114" r:id="rId16"/>
    <p:sldId id="1110" r:id="rId17"/>
    <p:sldId id="1108" r:id="rId18"/>
    <p:sldId id="1111" r:id="rId19"/>
    <p:sldId id="1113" r:id="rId20"/>
    <p:sldId id="1115" r:id="rId21"/>
    <p:sldId id="1105" r:id="rId22"/>
    <p:sldId id="1106" r:id="rId23"/>
    <p:sldId id="1121" r:id="rId24"/>
    <p:sldId id="1122" r:id="rId25"/>
    <p:sldId id="1116" r:id="rId26"/>
    <p:sldId id="1107" r:id="rId27"/>
    <p:sldId id="1098" r:id="rId28"/>
  </p:sldIdLst>
  <p:sldSz cx="9144000" cy="5143500" type="screen16x9"/>
  <p:notesSz cx="6858000" cy="9144000"/>
  <p:embeddedFontLst>
    <p:embeddedFont>
      <p:font typeface="Muli Light" panose="020B0600000101010101" charset="0"/>
      <p:regular r:id="rId30"/>
      <p:bold r:id="rId31"/>
      <p:italic r:id="rId32"/>
      <p:boldItalic r:id="rId33"/>
    </p:embeddedFont>
    <p:embeddedFont>
      <p:font typeface="Poppins" panose="020B0600000101010101" charset="0"/>
      <p:regular r:id="rId34"/>
      <p:bold r:id="rId35"/>
      <p:italic r:id="rId36"/>
      <p:boldItalic r:id="rId37"/>
    </p:embeddedFont>
    <p:embeddedFont>
      <p:font typeface="Poppins Light" panose="020B0600000101010101" charset="0"/>
      <p:regular r:id="rId38"/>
      <p:bold r:id="rId39"/>
      <p:italic r:id="rId40"/>
      <p:boldItalic r:id="rId41"/>
    </p:embeddedFont>
    <p:embeddedFont>
      <p:font typeface="나눔스퀘어라운드 Bold" panose="020B0600000101010101" pitchFamily="50" charset="-127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F00FF"/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0190" autoAdjust="0"/>
  </p:normalViewPr>
  <p:slideViewPr>
    <p:cSldViewPr snapToGrid="0">
      <p:cViewPr varScale="1">
        <p:scale>
          <a:sx n="96" d="100"/>
          <a:sy n="96" d="100"/>
        </p:scale>
        <p:origin x="107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0530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Muli Light" panose="020B0600000101010101" charset="0"/>
        <a:ea typeface="Muli Light" panose="020B0600000101010101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18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uli Light" panose="020B0600000101010101" charset="0"/>
          <a:ea typeface="Muli Light" panose="020B0600000101010101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ghlightu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27947" y="1824489"/>
            <a:ext cx="6888099" cy="2925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프로젝트명 </a:t>
            </a: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:  </a:t>
            </a:r>
            <a:r>
              <a:rPr lang="en-US" altLang="ko-KR" sz="3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HighlightU</a:t>
            </a: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&lt; </a:t>
            </a: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자동 </a:t>
            </a:r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하이라이팅</a:t>
            </a: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웹 서비스</a:t>
            </a: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&gt;</a:t>
            </a:r>
          </a:p>
          <a:p>
            <a:pPr algn="ctr">
              <a:lnSpc>
                <a:spcPct val="200000"/>
              </a:lnSpc>
            </a:pP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팀명</a:t>
            </a: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:  LAJI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2045" y="816014"/>
            <a:ext cx="881990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 </a:t>
            </a:r>
            <a:r>
              <a:rPr lang="en-US" sz="480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2019 SW </a:t>
            </a:r>
            <a:r>
              <a:rPr lang="ko-KR" altLang="en-US" sz="480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챌린지</a:t>
            </a:r>
            <a:r>
              <a:rPr lang="ko-KR" alt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 공모전</a:t>
            </a:r>
            <a:endParaRPr lang="en-US" sz="48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2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3077155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1.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프로젝트소개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F75805-310D-4DB1-BE34-691B26BE5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1" y="539561"/>
            <a:ext cx="7902129" cy="44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7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E05A9F-7E3F-4586-B29F-61DCB163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2" y="0"/>
            <a:ext cx="9042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3077155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1.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프로젝트소개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6E4E3-4ACB-44BA-911D-4957A388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7" y="543935"/>
            <a:ext cx="7639933" cy="4510514"/>
          </a:xfrm>
          <a:prstGeom prst="rect">
            <a:avLst/>
          </a:prstGeom>
        </p:spPr>
      </p:pic>
      <p:pic>
        <p:nvPicPr>
          <p:cNvPr id="4" name="그림 3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id="{F9E6A57D-E9E5-424E-9379-BAB4F12320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502" y="2396135"/>
            <a:ext cx="2264671" cy="13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398829" y="2143050"/>
            <a:ext cx="43463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2.</a:t>
            </a:r>
            <a:r>
              <a:rPr lang="ko-KR" alt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개발내용</a:t>
            </a:r>
            <a:endParaRPr lang="en-US" sz="48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5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1D5843-CC9B-41F0-A0CF-30A043C0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" y="0"/>
            <a:ext cx="8679898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8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FF45B186-217C-4118-98B0-F80ED6CA75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639339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주목해야 할 기능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CB7267-1544-4F17-A72C-CB0DB090226D}"/>
              </a:ext>
            </a:extLst>
          </p:cNvPr>
          <p:cNvSpPr txBox="1">
            <a:spLocks/>
          </p:cNvSpPr>
          <p:nvPr/>
        </p:nvSpPr>
        <p:spPr>
          <a:xfrm>
            <a:off x="2202511" y="1340133"/>
            <a:ext cx="5184250" cy="32824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[1] </a:t>
            </a:r>
            <a:r>
              <a:rPr lang="ko-KR" altLang="en-US" sz="3600" b="1" u="sng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시청자 채팅</a:t>
            </a:r>
            <a:r>
              <a:rPr lang="ko-KR" altLang="en-US" sz="3600" b="1" dirty="0">
                <a:solidFill>
                  <a:srgbClr val="66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분석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[2] </a:t>
            </a:r>
            <a:r>
              <a:rPr lang="ko-KR" altLang="en-US" sz="3600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방송자</a:t>
            </a:r>
            <a:r>
              <a:rPr lang="ko-KR" altLang="en-US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얼굴 표정</a:t>
            </a:r>
            <a:r>
              <a:rPr lang="ko-KR" altLang="en-US" sz="3600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분석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[3] </a:t>
            </a: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사용자 </a:t>
            </a:r>
            <a:r>
              <a:rPr lang="ko-KR" altLang="en-US" sz="3600" b="1" u="sng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개인 맞춤화</a:t>
            </a:r>
            <a:endParaRPr lang="en-US" altLang="ko-KR" sz="3600" b="1" dirty="0">
              <a:solidFill>
                <a:srgbClr val="FF00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42FD32-A061-4AA4-A754-25EA117A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9" y="663908"/>
            <a:ext cx="4000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9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6AB282CB-5EC7-44F2-9B2D-2203F509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0" y="751408"/>
            <a:ext cx="7617780" cy="440402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61F613-CF6C-4BF0-B595-72AED6D54263}"/>
              </a:ext>
            </a:extLst>
          </p:cNvPr>
          <p:cNvSpPr/>
          <p:nvPr/>
        </p:nvSpPr>
        <p:spPr>
          <a:xfrm>
            <a:off x="6376946" y="775262"/>
            <a:ext cx="2103638" cy="4010331"/>
          </a:xfrm>
          <a:prstGeom prst="roundRect">
            <a:avLst/>
          </a:prstGeom>
          <a:noFill/>
          <a:ln w="76200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30018D-09F0-4164-831F-51B1B1940EBB}"/>
              </a:ext>
            </a:extLst>
          </p:cNvPr>
          <p:cNvSpPr/>
          <p:nvPr/>
        </p:nvSpPr>
        <p:spPr>
          <a:xfrm>
            <a:off x="2172031" y="1156218"/>
            <a:ext cx="4125402" cy="29896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70;p15">
            <a:extLst>
              <a:ext uri="{FF2B5EF4-FFF2-40B4-BE49-F238E27FC236}">
                <a16:creationId xmlns:a16="http://schemas.microsoft.com/office/drawing/2014/main" id="{307799E6-635B-4CAB-B2AA-A4457687C3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639339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주목해야 할 기능 </a:t>
            </a:r>
            <a:r>
              <a:rPr lang="en-US" altLang="ko-KR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[1] 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시청자 채팅 분석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639339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주목해야 할 기능 </a:t>
            </a:r>
            <a:r>
              <a:rPr lang="en-US" altLang="ko-KR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[1] 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시청자 채팅 분석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D5B8B81-CAA4-4236-A651-94C5D2F1855E}"/>
              </a:ext>
            </a:extLst>
          </p:cNvPr>
          <p:cNvSpPr txBox="1">
            <a:spLocks/>
          </p:cNvSpPr>
          <p:nvPr/>
        </p:nvSpPr>
        <p:spPr>
          <a:xfrm>
            <a:off x="0" y="479536"/>
            <a:ext cx="8819905" cy="9957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u="sng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자연어 처리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를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통한 채팅 분석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2B0CB48-55C8-45F2-833C-68680A383B36}"/>
              </a:ext>
            </a:extLst>
          </p:cNvPr>
          <p:cNvSpPr txBox="1">
            <a:spLocks/>
          </p:cNvSpPr>
          <p:nvPr/>
        </p:nvSpPr>
        <p:spPr>
          <a:xfrm>
            <a:off x="162047" y="1475305"/>
            <a:ext cx="8819905" cy="33511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HOW ?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시간대별 채팅 빈도수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	 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해당 영상에 자주 나오는 단어의 빈도수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	 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특정 카테고리에 자주 등장하는 단어의 빈도수 등 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b="1" u="sng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채팅 자체 빈도</a:t>
            </a:r>
            <a:r>
              <a:rPr lang="ko-KR" altLang="en-US" sz="28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를</a:t>
            </a:r>
            <a:r>
              <a:rPr lang="ko-KR" altLang="en-US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중심으로 하이라이트 시간대 </a:t>
            </a:r>
            <a:r>
              <a:rPr lang="en-US" altLang="ko-KR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ko-KR" altLang="en-US" sz="2800" b="1" u="sng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차선별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243638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주목해야 할 기능 </a:t>
            </a:r>
            <a:r>
              <a:rPr lang="en-US" altLang="ko-KR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[2] </a:t>
            </a:r>
            <a:r>
              <a:rPr lang="ko-KR" altLang="en-US" sz="3200" dirty="0" err="1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방송자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 얼굴 표정 분석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9" name="그림 8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6AB282CB-5EC7-44F2-9B2D-2203F509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0" y="751408"/>
            <a:ext cx="7617780" cy="440402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61F613-CF6C-4BF0-B595-72AED6D54263}"/>
              </a:ext>
            </a:extLst>
          </p:cNvPr>
          <p:cNvSpPr/>
          <p:nvPr/>
        </p:nvSpPr>
        <p:spPr>
          <a:xfrm>
            <a:off x="6376946" y="775262"/>
            <a:ext cx="2103638" cy="401033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30018D-09F0-4164-831F-51B1B1940EBB}"/>
              </a:ext>
            </a:extLst>
          </p:cNvPr>
          <p:cNvSpPr/>
          <p:nvPr/>
        </p:nvSpPr>
        <p:spPr>
          <a:xfrm>
            <a:off x="2172031" y="1156218"/>
            <a:ext cx="4125402" cy="29896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AA6881-F96F-41D5-AE9A-BE0CEBAD38A7}"/>
              </a:ext>
            </a:extLst>
          </p:cNvPr>
          <p:cNvSpPr/>
          <p:nvPr/>
        </p:nvSpPr>
        <p:spPr>
          <a:xfrm>
            <a:off x="2112397" y="2511687"/>
            <a:ext cx="2036138" cy="1475595"/>
          </a:xfrm>
          <a:prstGeom prst="roundRect">
            <a:avLst/>
          </a:prstGeom>
          <a:noFill/>
          <a:ln w="76200">
            <a:solidFill>
              <a:srgbClr val="FFFF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9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D5B8B81-CAA4-4236-A651-94C5D2F1855E}"/>
              </a:ext>
            </a:extLst>
          </p:cNvPr>
          <p:cNvSpPr txBox="1">
            <a:spLocks/>
          </p:cNvSpPr>
          <p:nvPr/>
        </p:nvSpPr>
        <p:spPr>
          <a:xfrm>
            <a:off x="0" y="479536"/>
            <a:ext cx="8819905" cy="9957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얼굴 표정 인식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을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통한 시간대별 </a:t>
            </a:r>
            <a:r>
              <a:rPr lang="ko-KR" altLang="en-US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방송자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표정 분석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2B0CB48-55C8-45F2-833C-68680A383B36}"/>
              </a:ext>
            </a:extLst>
          </p:cNvPr>
          <p:cNvSpPr txBox="1">
            <a:spLocks/>
          </p:cNvSpPr>
          <p:nvPr/>
        </p:nvSpPr>
        <p:spPr>
          <a:xfrm>
            <a:off x="162047" y="1475305"/>
            <a:ext cx="8819905" cy="33511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HOW ?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행복함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슬픔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화남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중립으로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5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가지 카테고리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	 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선별된 매 시간마다 얼굴 표정 분석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	 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표정의 최대 값은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100%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평균 혹은 특정 값 이상의 표정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값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-&gt;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하이라이트 후보군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  </a:t>
            </a:r>
            <a:r>
              <a:rPr lang="ko-KR" altLang="en-US" sz="28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방송자의 표정</a:t>
            </a:r>
            <a:r>
              <a:rPr lang="ko-KR" altLang="en-US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을 중심으로 하이라이트 시간대 </a:t>
            </a:r>
            <a:r>
              <a:rPr lang="en-US" altLang="ko-KR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ko-KR" altLang="en-US" sz="2800" b="1" u="sng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차선별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78AA5E98-1D5E-43F2-AAE9-5E69CE290D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243638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주목해야 할 기능 </a:t>
            </a:r>
            <a:r>
              <a:rPr lang="en-US" altLang="ko-KR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[2] </a:t>
            </a:r>
            <a:r>
              <a:rPr lang="ko-KR" altLang="en-US" sz="3200" dirty="0" err="1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방송자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 얼굴 표정 분석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5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27950" y="838527"/>
            <a:ext cx="6888099" cy="38159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개발 내용</a:t>
            </a:r>
            <a:endParaRPr lang="en-US" altLang="ko-KR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ko-KR" altLang="en-US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향후 계획</a:t>
            </a:r>
            <a:endParaRPr lang="en-US" altLang="ko-KR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514350" indent="-514350" algn="ctr">
              <a:lnSpc>
                <a:spcPct val="200000"/>
              </a:lnSpc>
              <a:buAutoNum type="arabicPeriod"/>
            </a:pPr>
            <a:r>
              <a:rPr lang="en-US" altLang="ko-KR" sz="3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46146" y="207081"/>
            <a:ext cx="144411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목차</a:t>
            </a:r>
            <a:endParaRPr lang="en-US" sz="48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9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D5B8B81-CAA4-4236-A651-94C5D2F1855E}"/>
              </a:ext>
            </a:extLst>
          </p:cNvPr>
          <p:cNvSpPr txBox="1">
            <a:spLocks/>
          </p:cNvSpPr>
          <p:nvPr/>
        </p:nvSpPr>
        <p:spPr>
          <a:xfrm>
            <a:off x="0" y="479536"/>
            <a:ext cx="8819905" cy="9957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u="sng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원하는 파라미터 입력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을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통한 최종 하이라이트 선별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2B0CB48-55C8-45F2-833C-68680A383B36}"/>
              </a:ext>
            </a:extLst>
          </p:cNvPr>
          <p:cNvSpPr txBox="1">
            <a:spLocks/>
          </p:cNvSpPr>
          <p:nvPr/>
        </p:nvSpPr>
        <p:spPr>
          <a:xfrm>
            <a:off x="162047" y="1475305"/>
            <a:ext cx="8819905" cy="33511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HOW ?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특정 단어 필터링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	 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원하는 하이라이트 영상의 개수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	   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원하는 하이라이트 영상의 길이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 [1]/[2]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단계를 거친 </a:t>
            </a:r>
            <a:r>
              <a:rPr lang="ko-KR" altLang="en-US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최종하이라이트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후보군의 병합작업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ko-KR" altLang="en-US" sz="2800" b="1" u="sng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시간대 병합 작업</a:t>
            </a:r>
            <a:r>
              <a:rPr lang="ko-KR" altLang="en-US" sz="28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을 중심으로 최종 하이라이트 영상 생성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78AA5E98-1D5E-43F2-AAE9-5E69CE290D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243638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주목해야 할 기능 </a:t>
            </a:r>
            <a:r>
              <a:rPr lang="en-US" altLang="ko-KR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[3] 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사용자 개인 맞춤화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0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6AB79D-DBBB-4560-9B49-0E02F8D9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27604" cy="488110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209244E-6CAA-499D-B598-AC2CC2DB5938}"/>
              </a:ext>
            </a:extLst>
          </p:cNvPr>
          <p:cNvSpPr txBox="1">
            <a:spLocks/>
          </p:cNvSpPr>
          <p:nvPr/>
        </p:nvSpPr>
        <p:spPr>
          <a:xfrm>
            <a:off x="1127950" y="838528"/>
            <a:ext cx="6888099" cy="5121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lnSpc>
                <a:spcPct val="200000"/>
              </a:lnSpc>
              <a:buAutoNum type="arabicPeriod"/>
            </a:pPr>
            <a:endParaRPr lang="en-US" altLang="ko-KR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Picture 2" descr="gunicorn에 대한 이미지 검색결과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27"/>
          <a:stretch/>
        </p:blipFill>
        <p:spPr bwMode="auto">
          <a:xfrm>
            <a:off x="4621427" y="1540476"/>
            <a:ext cx="1269629" cy="3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9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3077155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오픈 소스화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A1E4C-7A4C-46F1-8ED3-32038345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" y="685288"/>
            <a:ext cx="7983110" cy="4338894"/>
          </a:xfrm>
          <a:prstGeom prst="rect">
            <a:avLst/>
          </a:prstGeom>
        </p:spPr>
      </p:pic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91C5597-5451-408E-8C98-E032E4E0EA09}"/>
              </a:ext>
            </a:extLst>
          </p:cNvPr>
          <p:cNvSpPr txBox="1">
            <a:spLocks/>
          </p:cNvSpPr>
          <p:nvPr/>
        </p:nvSpPr>
        <p:spPr>
          <a:xfrm>
            <a:off x="3816627" y="-189209"/>
            <a:ext cx="5392119" cy="9541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3200" dirty="0">
                <a:hlinkClick r:id="rId3"/>
              </a:rPr>
              <a:t>https://github.com/highlightu</a:t>
            </a:r>
            <a:endParaRPr lang="en-US" altLang="ko-KR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3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KakaoTalk_Video_20190519_2105_53_923">
            <a:hlinkClick r:id="" action="ppaction://media"/>
            <a:extLst>
              <a:ext uri="{FF2B5EF4-FFF2-40B4-BE49-F238E27FC236}">
                <a16:creationId xmlns:a16="http://schemas.microsoft.com/office/drawing/2014/main" id="{0D475A3E-1DE4-4AE4-9234-712C16268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359" y="129800"/>
            <a:ext cx="7928225" cy="454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398829" y="2143050"/>
            <a:ext cx="43463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3. </a:t>
            </a:r>
            <a:r>
              <a:rPr lang="ko-KR" alt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향후 계획</a:t>
            </a:r>
            <a:endParaRPr lang="en-US" sz="48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0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25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398829" y="2143050"/>
            <a:ext cx="43463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83133905-0085-462B-875B-D36AA933D6AD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6639339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향후 계획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A8660DD8-971F-48DC-BFE9-8A9A8A799235}"/>
              </a:ext>
            </a:extLst>
          </p:cNvPr>
          <p:cNvSpPr txBox="1">
            <a:spLocks/>
          </p:cNvSpPr>
          <p:nvPr/>
        </p:nvSpPr>
        <p:spPr>
          <a:xfrm>
            <a:off x="162047" y="543935"/>
            <a:ext cx="8819905" cy="42825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AWS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상에 프로젝트를 업로드하고 </a:t>
            </a:r>
            <a:r>
              <a:rPr lang="en-US" altLang="ko-KR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Dockerize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하여   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k8s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로 관리할 것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서버의 안정성을 테스트 한 이후엔 본격적으로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AWS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비용 등을 고려해 가격을 예상 및 책정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테스트 운용을 해볼 예정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D5A5B5-3B2B-490D-880B-2D7DB43F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678" y="1840380"/>
            <a:ext cx="1186423" cy="1267379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6F1D3E1-86B9-4D23-ADC2-C9C54ADB97F5}"/>
              </a:ext>
            </a:extLst>
          </p:cNvPr>
          <p:cNvSpPr/>
          <p:nvPr/>
        </p:nvSpPr>
        <p:spPr>
          <a:xfrm>
            <a:off x="6103794" y="199275"/>
            <a:ext cx="1890738" cy="18664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988C33FC-3457-433A-B671-EFC83A1F5348}"/>
              </a:ext>
            </a:extLst>
          </p:cNvPr>
          <p:cNvSpPr/>
          <p:nvPr/>
        </p:nvSpPr>
        <p:spPr>
          <a:xfrm rot="10800000">
            <a:off x="7157130" y="2251220"/>
            <a:ext cx="323945" cy="102777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26</a:t>
            </a:fld>
            <a:endParaRPr lang="en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8AC84B98-17F3-4F13-A8A8-446885EE90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99" y="266127"/>
            <a:ext cx="1776811" cy="1128275"/>
          </a:xfrm>
          <a:prstGeom prst="rect">
            <a:avLst/>
          </a:prstGeom>
        </p:spPr>
      </p:pic>
      <p:pic>
        <p:nvPicPr>
          <p:cNvPr id="9" name="그림 8" descr="건물이(가) 표시된 사진&#10;&#10;자동 생성된 설명">
            <a:extLst>
              <a:ext uri="{FF2B5EF4-FFF2-40B4-BE49-F238E27FC236}">
                <a16:creationId xmlns:a16="http://schemas.microsoft.com/office/drawing/2014/main" id="{F256D86C-4FE8-4C7D-8AE5-E5DA22933A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683" y="135363"/>
            <a:ext cx="894352" cy="894352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3E2B1155-225A-48A1-A7B0-24E4A9B3FA0D}"/>
              </a:ext>
            </a:extLst>
          </p:cNvPr>
          <p:cNvSpPr txBox="1">
            <a:spLocks/>
          </p:cNvSpPr>
          <p:nvPr/>
        </p:nvSpPr>
        <p:spPr>
          <a:xfrm>
            <a:off x="512391" y="1293997"/>
            <a:ext cx="1826912" cy="7947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Amazon Cognito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인증서버</a:t>
            </a:r>
            <a:endParaRPr lang="en-US" altLang="ko-KR" sz="1600" b="1" dirty="0">
              <a:solidFill>
                <a:schemeClr val="bg1"/>
              </a:solidFill>
              <a:highlight>
                <a:srgbClr val="0000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79EA690F-CC02-49EB-A4A6-88B1ECB9CEA8}"/>
              </a:ext>
            </a:extLst>
          </p:cNvPr>
          <p:cNvSpPr txBox="1">
            <a:spLocks/>
          </p:cNvSpPr>
          <p:nvPr/>
        </p:nvSpPr>
        <p:spPr>
          <a:xfrm>
            <a:off x="3628897" y="1536489"/>
            <a:ext cx="1210219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서버</a:t>
            </a:r>
            <a:endParaRPr lang="en-US" altLang="ko-KR" sz="1600" b="1" dirty="0">
              <a:solidFill>
                <a:schemeClr val="bg1"/>
              </a:solidFill>
              <a:highlight>
                <a:srgbClr val="0000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 descr="건물이(가) 표시된 사진&#10;&#10;자동 생성된 설명">
            <a:extLst>
              <a:ext uri="{FF2B5EF4-FFF2-40B4-BE49-F238E27FC236}">
                <a16:creationId xmlns:a16="http://schemas.microsoft.com/office/drawing/2014/main" id="{0440C7DC-5C42-449A-AC8D-7B79F57374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734" y="1255073"/>
            <a:ext cx="894352" cy="894352"/>
          </a:xfrm>
          <a:prstGeom prst="rect">
            <a:avLst/>
          </a:prstGeom>
        </p:spPr>
      </p:pic>
      <p:pic>
        <p:nvPicPr>
          <p:cNvPr id="19" name="그림 18" descr="건물이(가) 표시된 사진&#10;&#10;자동 생성된 설명">
            <a:extLst>
              <a:ext uri="{FF2B5EF4-FFF2-40B4-BE49-F238E27FC236}">
                <a16:creationId xmlns:a16="http://schemas.microsoft.com/office/drawing/2014/main" id="{5B10E33E-6F02-40D7-9C36-1C7BF498ED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185" y="1242473"/>
            <a:ext cx="894352" cy="894352"/>
          </a:xfrm>
          <a:prstGeom prst="rect">
            <a:avLst/>
          </a:prstGeom>
        </p:spPr>
      </p:pic>
      <p:pic>
        <p:nvPicPr>
          <p:cNvPr id="20" name="그림 19" descr="건물이(가) 표시된 사진&#10;&#10;자동 생성된 설명">
            <a:extLst>
              <a:ext uri="{FF2B5EF4-FFF2-40B4-BE49-F238E27FC236}">
                <a16:creationId xmlns:a16="http://schemas.microsoft.com/office/drawing/2014/main" id="{34F20CFA-42E0-4B12-9B88-B2F74F73AB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38" y="112493"/>
            <a:ext cx="894352" cy="894352"/>
          </a:xfrm>
          <a:prstGeom prst="rect">
            <a:avLst/>
          </a:prstGeom>
        </p:spPr>
      </p:pic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AE217ABD-0DF3-4E47-A860-1C12268CF4B1}"/>
              </a:ext>
            </a:extLst>
          </p:cNvPr>
          <p:cNvSpPr txBox="1">
            <a:spLocks/>
          </p:cNvSpPr>
          <p:nvPr/>
        </p:nvSpPr>
        <p:spPr>
          <a:xfrm>
            <a:off x="4277868" y="928560"/>
            <a:ext cx="1874426" cy="4559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업로드 </a:t>
            </a:r>
            <a:r>
              <a:rPr lang="en-US" altLang="ko-KR" sz="16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6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다운로드</a:t>
            </a:r>
            <a:endParaRPr lang="en-US" altLang="ko-KR" sz="1600" b="1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E42790E2-9C2A-4290-A8D1-DB96C3A5C9B1}"/>
              </a:ext>
            </a:extLst>
          </p:cNvPr>
          <p:cNvSpPr txBox="1">
            <a:spLocks/>
          </p:cNvSpPr>
          <p:nvPr/>
        </p:nvSpPr>
        <p:spPr>
          <a:xfrm>
            <a:off x="5207748" y="2145850"/>
            <a:ext cx="1805157" cy="9717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600" b="1" dirty="0"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Docker &amp;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Kubernates</a:t>
            </a:r>
            <a:endParaRPr lang="en-US" altLang="ko-KR" sz="1600" b="1" dirty="0">
              <a:highlight>
                <a:srgbClr val="FFFF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(Load Balancing)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646E4F4D-37BA-4E6A-A039-047C83556559}"/>
              </a:ext>
            </a:extLst>
          </p:cNvPr>
          <p:cNvSpPr txBox="1">
            <a:spLocks/>
          </p:cNvSpPr>
          <p:nvPr/>
        </p:nvSpPr>
        <p:spPr>
          <a:xfrm>
            <a:off x="2582916" y="904267"/>
            <a:ext cx="1505881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사용자 요청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6D6467D7-F406-446A-8515-E393C4D238B7}"/>
              </a:ext>
            </a:extLst>
          </p:cNvPr>
          <p:cNvSpPr txBox="1">
            <a:spLocks/>
          </p:cNvSpPr>
          <p:nvPr/>
        </p:nvSpPr>
        <p:spPr>
          <a:xfrm>
            <a:off x="6038698" y="867971"/>
            <a:ext cx="2157518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Amazon s3 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저장서버</a:t>
            </a:r>
            <a:endParaRPr lang="en-US" altLang="ko-KR" sz="1600" b="1" dirty="0">
              <a:solidFill>
                <a:schemeClr val="bg1"/>
              </a:solidFill>
              <a:highlight>
                <a:srgbClr val="0000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383980C-C514-4B5C-B4E9-FFE94550D1F4}"/>
              </a:ext>
            </a:extLst>
          </p:cNvPr>
          <p:cNvSpPr/>
          <p:nvPr/>
        </p:nvSpPr>
        <p:spPr>
          <a:xfrm rot="3152131">
            <a:off x="2906811" y="2605646"/>
            <a:ext cx="247659" cy="1115275"/>
          </a:xfrm>
          <a:prstGeom prst="downArrow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2F84592A-60AB-49C1-977D-AE014B6B8F8C}"/>
              </a:ext>
            </a:extLst>
          </p:cNvPr>
          <p:cNvSpPr txBox="1">
            <a:spLocks/>
          </p:cNvSpPr>
          <p:nvPr/>
        </p:nvSpPr>
        <p:spPr>
          <a:xfrm>
            <a:off x="1508362" y="2540282"/>
            <a:ext cx="1929523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하이라이트 추출</a:t>
            </a:r>
            <a:endParaRPr lang="en-US" altLang="ko-KR" sz="1600" b="1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74A15669-2F2C-4CA1-AA6E-7CA373613D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4" y="3675284"/>
            <a:ext cx="2359035" cy="707197"/>
          </a:xfrm>
          <a:prstGeom prst="rect">
            <a:avLst/>
          </a:prstGeom>
        </p:spPr>
      </p:pic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7B178C1F-95C4-4838-A978-5F460DF23A04}"/>
              </a:ext>
            </a:extLst>
          </p:cNvPr>
          <p:cNvSpPr txBox="1">
            <a:spLocks/>
          </p:cNvSpPr>
          <p:nvPr/>
        </p:nvSpPr>
        <p:spPr>
          <a:xfrm>
            <a:off x="1283250" y="4181671"/>
            <a:ext cx="1235968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스케줄러</a:t>
            </a:r>
            <a:endParaRPr lang="en-US" altLang="ko-KR" sz="1600" b="1" dirty="0">
              <a:solidFill>
                <a:schemeClr val="bg1"/>
              </a:solidFill>
              <a:highlight>
                <a:srgbClr val="0000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F71D72-4691-4AAA-8C2F-203FB7F3816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332" y="3695141"/>
            <a:ext cx="865199" cy="92423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4D928-7DA9-497F-AD0D-33EFD70EFD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46" y="3695141"/>
            <a:ext cx="865199" cy="9242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04C5623-D49D-46EB-B049-CD0888A3913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749" y="3695141"/>
            <a:ext cx="865199" cy="924236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CC2F002-D7BF-4784-91D1-F9A875781C94}"/>
              </a:ext>
            </a:extLst>
          </p:cNvPr>
          <p:cNvSpPr/>
          <p:nvPr/>
        </p:nvSpPr>
        <p:spPr>
          <a:xfrm rot="16200000">
            <a:off x="3956896" y="3524228"/>
            <a:ext cx="347979" cy="126606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51DEA76-4F26-4EEE-9410-48E986EA2DA9}"/>
              </a:ext>
            </a:extLst>
          </p:cNvPr>
          <p:cNvSpPr/>
          <p:nvPr/>
        </p:nvSpPr>
        <p:spPr>
          <a:xfrm>
            <a:off x="5207748" y="3549277"/>
            <a:ext cx="2814789" cy="1363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755B1828-B116-46B8-B5A4-DC3A254BFB4D}"/>
              </a:ext>
            </a:extLst>
          </p:cNvPr>
          <p:cNvSpPr txBox="1">
            <a:spLocks/>
          </p:cNvSpPr>
          <p:nvPr/>
        </p:nvSpPr>
        <p:spPr>
          <a:xfrm>
            <a:off x="3330478" y="4282439"/>
            <a:ext cx="1909529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하이라이트 처리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화살표: 왼쪽/오른쪽 40">
            <a:extLst>
              <a:ext uri="{FF2B5EF4-FFF2-40B4-BE49-F238E27FC236}">
                <a16:creationId xmlns:a16="http://schemas.microsoft.com/office/drawing/2014/main" id="{87B65AF1-445B-48FB-B336-FC9FDE73F62B}"/>
              </a:ext>
            </a:extLst>
          </p:cNvPr>
          <p:cNvSpPr/>
          <p:nvPr/>
        </p:nvSpPr>
        <p:spPr>
          <a:xfrm rot="1898676">
            <a:off x="2336684" y="1615007"/>
            <a:ext cx="1294832" cy="298534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화살표: 왼쪽/오른쪽 41">
            <a:extLst>
              <a:ext uri="{FF2B5EF4-FFF2-40B4-BE49-F238E27FC236}">
                <a16:creationId xmlns:a16="http://schemas.microsoft.com/office/drawing/2014/main" id="{1E1654F7-2BC1-4E46-979F-748298A2319B}"/>
              </a:ext>
            </a:extLst>
          </p:cNvPr>
          <p:cNvSpPr/>
          <p:nvPr/>
        </p:nvSpPr>
        <p:spPr>
          <a:xfrm rot="20158106">
            <a:off x="4628281" y="1646205"/>
            <a:ext cx="1303646" cy="268577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45" name="그림 44" descr="옅은, 유리이(가) 표시된 사진&#10;&#10;자동 생성된 설명">
            <a:extLst>
              <a:ext uri="{FF2B5EF4-FFF2-40B4-BE49-F238E27FC236}">
                <a16:creationId xmlns:a16="http://schemas.microsoft.com/office/drawing/2014/main" id="{5C989128-14B5-4A5C-9BAD-D7A0332D7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223" y="2284164"/>
            <a:ext cx="961881" cy="961881"/>
          </a:xfrm>
          <a:prstGeom prst="rect">
            <a:avLst/>
          </a:prstGeom>
        </p:spPr>
      </p:pic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E928408D-0DDA-4415-B627-6689951236A7}"/>
              </a:ext>
            </a:extLst>
          </p:cNvPr>
          <p:cNvSpPr txBox="1">
            <a:spLocks/>
          </p:cNvSpPr>
          <p:nvPr/>
        </p:nvSpPr>
        <p:spPr>
          <a:xfrm>
            <a:off x="6142034" y="4465419"/>
            <a:ext cx="1909529" cy="552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highlight>
                  <a:srgbClr val="0000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처리 서버</a:t>
            </a:r>
            <a:endParaRPr lang="en-US" altLang="ko-KR" sz="1600" b="1" dirty="0">
              <a:solidFill>
                <a:schemeClr val="bg1"/>
              </a:solidFill>
              <a:highlight>
                <a:srgbClr val="000000"/>
              </a:highlight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40349D70-C445-4BFD-9CD2-45FADFE03D7F}"/>
              </a:ext>
            </a:extLst>
          </p:cNvPr>
          <p:cNvSpPr txBox="1">
            <a:spLocks/>
          </p:cNvSpPr>
          <p:nvPr/>
        </p:nvSpPr>
        <p:spPr>
          <a:xfrm>
            <a:off x="7424874" y="2443887"/>
            <a:ext cx="1195325" cy="7201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저장 서버에 전달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0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27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398829" y="1661823"/>
            <a:ext cx="4346342" cy="14903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Q &amp; A</a:t>
            </a:r>
          </a:p>
          <a:p>
            <a:pPr algn="ctr"/>
            <a:r>
              <a:rPr lang="ko-KR" alt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감사합니다</a:t>
            </a:r>
            <a:r>
              <a:rPr lang="en-US" altLang="ko-KR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.</a:t>
            </a:r>
            <a:endParaRPr lang="en-US" sz="48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4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2398829" y="2143050"/>
            <a:ext cx="43463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1.</a:t>
            </a:r>
            <a:r>
              <a:rPr lang="ko-KR" altLang="en-US" sz="48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프로젝트소개</a:t>
            </a:r>
            <a:endParaRPr lang="en-US" sz="48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4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7D412-3476-47B9-A42D-5E51224A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5"/>
            <a:ext cx="9144000" cy="51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4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7C3F6F-A626-4477-909E-299D74D7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73029"/>
              </p:ext>
            </p:extLst>
          </p:nvPr>
        </p:nvGraphicFramePr>
        <p:xfrm>
          <a:off x="403900" y="437322"/>
          <a:ext cx="8224882" cy="40990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902830">
                  <a:extLst>
                    <a:ext uri="{9D8B030D-6E8A-4147-A177-3AD203B41FA5}">
                      <a16:colId xmlns:a16="http://schemas.microsoft.com/office/drawing/2014/main" val="2257433547"/>
                    </a:ext>
                  </a:extLst>
                </a:gridCol>
                <a:gridCol w="1580513">
                  <a:extLst>
                    <a:ext uri="{9D8B030D-6E8A-4147-A177-3AD203B41FA5}">
                      <a16:colId xmlns:a16="http://schemas.microsoft.com/office/drawing/2014/main" val="1923336809"/>
                    </a:ext>
                  </a:extLst>
                </a:gridCol>
                <a:gridCol w="1580513">
                  <a:extLst>
                    <a:ext uri="{9D8B030D-6E8A-4147-A177-3AD203B41FA5}">
                      <a16:colId xmlns:a16="http://schemas.microsoft.com/office/drawing/2014/main" val="3277363872"/>
                    </a:ext>
                  </a:extLst>
                </a:gridCol>
                <a:gridCol w="1580513">
                  <a:extLst>
                    <a:ext uri="{9D8B030D-6E8A-4147-A177-3AD203B41FA5}">
                      <a16:colId xmlns:a16="http://schemas.microsoft.com/office/drawing/2014/main" val="2895984733"/>
                    </a:ext>
                  </a:extLst>
                </a:gridCol>
                <a:gridCol w="1580513">
                  <a:extLst>
                    <a:ext uri="{9D8B030D-6E8A-4147-A177-3AD203B41FA5}">
                      <a16:colId xmlns:a16="http://schemas.microsoft.com/office/drawing/2014/main" val="3962594993"/>
                    </a:ext>
                  </a:extLst>
                </a:gridCol>
              </a:tblGrid>
              <a:tr h="10444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유사 </a:t>
                      </a:r>
                      <a:r>
                        <a:rPr lang="en-US" sz="2000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SW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kern="0" spc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LAJI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kern="0" spc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 </a:t>
                      </a:r>
                      <a:r>
                        <a:rPr lang="ko-KR" altLang="en-US" sz="2000" b="1" i="0" u="none" kern="0" spc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본 서비스</a:t>
                      </a:r>
                      <a:r>
                        <a:rPr lang="en-US" altLang="ko-KR" sz="2000" b="1" i="0" u="none" kern="0" spc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2000" b="1" i="0" u="none" kern="0" spc="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Highlight play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Twitch editor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MovieSlice</a:t>
                      </a:r>
                      <a:endParaRPr lang="en-US" sz="20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00544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영상 자르기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자동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자동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수동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수동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616432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하이라이트 영상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135313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결제 시스템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90694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영상 분석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738385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채팅 분석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58214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얼굴 표정 분석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sz="2000" kern="0" spc="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marL="50110" marR="50110" marT="13854" marB="138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70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10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laji">
            <a:hlinkClick r:id="" action="ppaction://media"/>
            <a:extLst>
              <a:ext uri="{FF2B5EF4-FFF2-40B4-BE49-F238E27FC236}">
                <a16:creationId xmlns:a16="http://schemas.microsoft.com/office/drawing/2014/main" id="{4583DB9A-3C77-4F86-B02E-AD9D7C332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233" y="208619"/>
            <a:ext cx="8079214" cy="45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3077155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1.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프로젝트소개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3A02DF-EC78-4905-916C-7E5B8C88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85" y="543935"/>
            <a:ext cx="6658430" cy="44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2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3077155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1.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프로젝트소개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43CF12-5BD9-4C2D-B1FB-07346B3A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040"/>
            <a:ext cx="9144000" cy="39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2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fld>
            <a:endParaRPr lang="en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0" y="31805"/>
            <a:ext cx="3077155" cy="5121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1.</a:t>
            </a:r>
            <a:r>
              <a:rPr lang="ko-KR" altLang="en-US" sz="3200" dirty="0">
                <a:solidFill>
                  <a:srgbClr val="30517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Poppins" panose="020B0600000101010101" charset="0"/>
              </a:rPr>
              <a:t>프로젝트소개</a:t>
            </a:r>
            <a:endParaRPr lang="en-US" sz="3200" dirty="0">
              <a:solidFill>
                <a:srgbClr val="30517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Poppins" panose="020B0600000101010101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466B4-8D98-49D2-86A4-DD0255AE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8" y="738572"/>
            <a:ext cx="8120196" cy="40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9481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427</Words>
  <Application>Microsoft Office PowerPoint</Application>
  <PresentationFormat>화면 슬라이드 쇼(16:9)</PresentationFormat>
  <Paragraphs>131</Paragraphs>
  <Slides>27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나눔스퀘어라운드 Bold</vt:lpstr>
      <vt:lpstr>Wingdings</vt:lpstr>
      <vt:lpstr>Poppins Light</vt:lpstr>
      <vt:lpstr>Arial</vt:lpstr>
      <vt:lpstr>Poppins</vt:lpstr>
      <vt:lpstr>Muli Light</vt:lpstr>
      <vt:lpstr>Gower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</dc:title>
  <dc:creator>Faust</dc:creator>
  <cp:lastModifiedBy>HYUNJAE LEE</cp:lastModifiedBy>
  <cp:revision>256</cp:revision>
  <dcterms:modified xsi:type="dcterms:W3CDTF">2019-11-13T14:10:58Z</dcterms:modified>
</cp:coreProperties>
</file>